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Decimals, precision matters (e.g.: use big decimal)</a:t>
            </a:r>
          </a:p>
          <a:p>
            <a:pPr/>
            <a:r>
              <a:t>Instant is for machines, DateTime is for humans. Instant MUST have seconds and zone.</a:t>
            </a:r>
          </a:p>
          <a:p>
            <a:pPr/>
            <a:r>
              <a:t>DateTime is year, year/month, year/month/day, year/month/day/time (must have zone if there’s a time). Seconds are required (XML definition/schema), but can be ignored or zero.</a:t>
            </a:r>
          </a:p>
          <a:p>
            <a:pPr/>
            <a:r>
              <a:t>Date is year, year/month, year/month/day</a:t>
            </a:r>
          </a:p>
          <a:p>
            <a:pPr/>
            <a:r>
              <a:t>Time is zone-less, dateless (see you at 8:00 AM every day)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previous link isn’t in this example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Note: this should show in the narrative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a modifier</a:t>
            </a:r>
          </a:p>
          <a:p>
            <a:pPr/>
            <a:r>
              <a:t>Extension to patient.birthDate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be used to describe other things, like desired implementations or capabilities, we’ll concentrate on describing a FHIR server contract.</a:t>
            </a:r>
          </a:p>
          <a:p>
            <a:pPr/>
          </a:p>
          <a:p>
            <a:pPr/>
            <a:r>
              <a:t>Not enough to completely configure, but a step in that direction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defines a large part of the contract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2" name="Shape 4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StructureDefinition resource (in DSTU 2)</a:t>
            </a:r>
          </a:p>
          <a:p>
            <a:pPr/>
            <a:r>
              <a:t>Detailed description of contracts, per user case or per system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Compatible: If core binds as required, you can’t change it</a:t>
            </a:r>
          </a:p>
          <a:p>
            <a:pPr/>
            <a:r>
              <a:t>If core has 1..*, you can’t change to 0..*, but can change to 1..1</a:t>
            </a:r>
          </a:p>
          <a:p>
            <a:pPr/>
          </a:p>
          <a:p>
            <a:pPr/>
          </a:p>
          <a:p>
            <a:pPr/>
            <a:r>
              <a:t>Goal: must be safe to process a resource without the profile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of an Implementation Guide (DAF)</a:t>
            </a:r>
          </a:p>
          <a:p>
            <a:pPr/>
            <a:r>
              <a:t>Differential is good at showing differences from core</a:t>
            </a:r>
          </a:p>
          <a:p>
            <a:pPr/>
            <a:r>
              <a:t>“Must Support” - it’s fuzzy…</a:t>
            </a:r>
          </a:p>
          <a:p>
            <a:pPr/>
            <a:r>
              <a:t>This profile binds Condition.code to a value set, binds severity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Code: codified value (usually from a set of values) to represent a concept.</a:t>
            </a:r>
          </a:p>
          <a:p>
            <a:pPr/>
            <a:r>
              <a:t>Coding: Code + meta data (e.g., system, version)</a:t>
            </a:r>
          </a:p>
          <a:p>
            <a:pPr/>
            <a:r>
              <a:t>CodeableConcept allows you to choose a list of codes, e.g.: multiple terminologies</a:t>
            </a:r>
          </a:p>
          <a:p>
            <a:pPr/>
            <a:r>
              <a:t>CodeableConcept references Coding, Coding references a Code.</a:t>
            </a:r>
          </a:p>
          <a:p>
            <a:pPr/>
            <a:r>
              <a:t>Code: m, f, unk</a:t>
            </a:r>
          </a:p>
          <a:p>
            <a:pPr/>
            <a:r>
              <a:t>Coding: m, + system</a:t>
            </a:r>
          </a:p>
          <a:p>
            <a:pPr/>
            <a:r>
              <a:t>CodeableConcept: Relationship type for patient contacts, Observation type (e.g.: height/weight, Loinc, SNOMED)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 number to the side…?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are adverse to change, choose 4+</a:t>
            </a:r>
          </a:p>
          <a:p>
            <a:pPr/>
            <a:r>
              <a:t>… which doesn’t exist in DSTU 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Required: for codeableConcept, you can’t just send “text”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a binding isn’t “required” by core spec, we’ll call out what our binding strength is in documentation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often the fall back if a client application doesn’t understand the FHIR resource in question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example is searching for all allergies for patient 123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Handle paging in the application, which helps ensure you’re run against most servers. Check for the “next” link to see if there are additional pages.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hyperlink" Target="http://hl7.org/fhir/directory.html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hyperlink" Target="http://fhir.cerner.com/dstu2/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hyperlink" Target="http://fhir.cerner.com/may2015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hl7.org/fhir/dstu2/datatypes.html#primitive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://hl7.org/fhir/dstu2/datatypes.html#complex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hl7.org/fhir/dstu2/datatypes.html#codesystem" TargetMode="External"/><Relationship Id="rId4" Type="http://schemas.openxmlformats.org/officeDocument/2006/relationships/image" Target="../media/image2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mime-type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resource.html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hyperlink" Target="http://hl7.org/fhir/dstu2/resourcelist.html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hl7.org/fhir/dstu2/resource.html#maturity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l7.org/fhir/dstu2/patient.html#tx" TargetMode="External"/><Relationship Id="rId3" Type="http://schemas.openxmlformats.org/officeDocument/2006/relationships/image" Target="../media/image3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hl7.org/fhir/dstu2/terminologies.html#strength" TargetMode="External"/><Relationship Id="rId4" Type="http://schemas.openxmlformats.org/officeDocument/2006/relationships/image" Target="../media/image3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fhir.cerner.com/dstu2/condition/#terminology-bindings" TargetMode="External"/><Relationship Id="rId4" Type="http://schemas.openxmlformats.org/officeDocument/2006/relationships/image" Target="../media/image3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hl7.org/fhir/dstu2/narrative.html#Narrative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read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resource.html#id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l7.org/fhir/dstu2/patient.html#search" TargetMode="External"/><Relationship Id="rId3" Type="http://schemas.openxmlformats.org/officeDocument/2006/relationships/image" Target="../media/image3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fhir.cerner.com/dstu2/patient/#parameters" TargetMode="External"/><Relationship Id="rId3" Type="http://schemas.openxmlformats.org/officeDocument/2006/relationships/image" Target="../media/image3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hl7.org/fhir/dstu2/search.html" TargetMode="External"/><Relationship Id="rId4" Type="http://schemas.openxmlformats.org/officeDocument/2006/relationships/image" Target="../media/image3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hyperlink" Target="http://hl7.org/fhir/dstu2/index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hl7.org/fhir/dstu2/http.html#paging" TargetMode="Externa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create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update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2.1.0.10.2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://hl7.org/fhir/dstu2/extensibility.html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hyperlink" Target="http://wiki.hl7.org/index.php?title=FHIR" TargetMode="External"/><Relationship Id="rId4" Type="http://schemas.openxmlformats.org/officeDocument/2006/relationships/image" Target="../media/image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hl7.org/fhir/dstu2/extension-patient-birthtime.html" TargetMode="External"/><Relationship Id="rId4" Type="http://schemas.openxmlformats.org/officeDocument/2006/relationships/image" Target="../media/image4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hl7.org/fhir/dstu2/conformance.html" TargetMode="Externa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hl7.org/fhir/dstu2/profiling.html" TargetMode="External"/><Relationship Id="rId4" Type="http://schemas.openxmlformats.org/officeDocument/2006/relationships/image" Target="../media/image43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hl7.org/fhir/dstu2/daf/daf-condition.html" TargetMode="External"/><Relationship Id="rId4" Type="http://schemas.openxmlformats.org/officeDocument/2006/relationships/image" Target="../media/image4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hyperlink" Target="http://hapifhir.io/index.html" TargetMode="Externa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gonautwiki.hl7.org/index.php?title=Main_Page" TargetMode="External"/><Relationship Id="rId3" Type="http://schemas.openxmlformats.org/officeDocument/2006/relationships/hyperlink" Target="http://hl7.org/fhir/dstu2/iglist.html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cerner.com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735" y="4073013"/>
            <a:ext cx="24435470" cy="4922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7117" y="4277906"/>
            <a:ext cx="17950043" cy="8202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5108047" y="6197599"/>
            <a:ext cx="1442190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Specification Versioning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7200" y="478428"/>
            <a:ext cx="15878045" cy="1275914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836102" y="6045200"/>
            <a:ext cx="476059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Current: DSTU2</a:t>
            </a:r>
          </a:p>
          <a:p>
            <a:pPr/>
            <a:r>
              <a:t>AKA: 1.0.2 </a:t>
            </a:r>
          </a:p>
        </p:txBody>
      </p:sp>
      <p:sp>
        <p:nvSpPr>
          <p:cNvPr id="208" name="Shape 208"/>
          <p:cNvSpPr/>
          <p:nvPr/>
        </p:nvSpPr>
        <p:spPr>
          <a:xfrm>
            <a:off x="100621" y="12916355"/>
            <a:ext cx="617461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http://hl7.org/fhir/directory.html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3248" y="-4394200"/>
            <a:ext cx="16217527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3225800" y="6515695"/>
            <a:ext cx="14883011" cy="3130154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6070599" y="11048999"/>
            <a:ext cx="122428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Latest Millennium Production: DSTU2/1.0.2</a:t>
            </a:r>
          </a:p>
        </p:txBody>
      </p:sp>
      <p:sp>
        <p:nvSpPr>
          <p:cNvPr id="213" name="Shape 213"/>
          <p:cNvSpPr/>
          <p:nvPr/>
        </p:nvSpPr>
        <p:spPr>
          <a:xfrm>
            <a:off x="267093" y="12892020"/>
            <a:ext cx="554964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http://fhir.cerner.com/dstu2/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728" t="0" r="8728" b="0"/>
          <a:stretch>
            <a:fillRect/>
          </a:stretch>
        </p:blipFill>
        <p:spPr>
          <a:xfrm>
            <a:off x="13165981" y="1104900"/>
            <a:ext cx="9525001" cy="11506200"/>
          </a:xfrm>
          <a:prstGeom prst="rect">
            <a:avLst/>
          </a:prstGeom>
        </p:spPr>
      </p:pic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Version?</a:t>
            </a:r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37307" indent="-537307" algn="l">
              <a:buSzPct val="75000"/>
              <a:buChar char="•"/>
            </a:pPr>
            <a:r>
              <a:t>Multiple Available</a:t>
            </a:r>
          </a:p>
          <a:p>
            <a:pPr marL="537307" indent="-537307" algn="l">
              <a:buSzPct val="75000"/>
              <a:buChar char="•"/>
            </a:pPr>
            <a:r>
              <a:t>Deprecate Oldest</a:t>
            </a:r>
          </a:p>
          <a:p>
            <a:pPr marL="537307" indent="-537307" algn="l">
              <a:buSzPct val="75000"/>
              <a:buChar char="•"/>
            </a:pPr>
            <a:r>
              <a:t>Time to Uplift 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8641" y="0"/>
            <a:ext cx="1797728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625600" y="10947400"/>
            <a:ext cx="14384437" cy="2416672"/>
          </a:xfrm>
          <a:prstGeom prst="rect">
            <a:avLst/>
          </a:prstGeom>
          <a:ln w="762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8700" y="8475434"/>
            <a:ext cx="19918710" cy="395333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22" name="Shape 222"/>
          <p:cNvSpPr/>
          <p:nvPr/>
        </p:nvSpPr>
        <p:spPr>
          <a:xfrm>
            <a:off x="17588975" y="12989362"/>
            <a:ext cx="6266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http://fhir.cerner.com/may2015/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9020894" y="6197599"/>
            <a:ext cx="659621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xfrm>
            <a:off x="812800" y="3175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Primitive Types</a:t>
            </a:r>
          </a:p>
        </p:txBody>
      </p:sp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3098800"/>
            <a:ext cx="186690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-1447483" y="12738100"/>
            <a:ext cx="137362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http://hl7.org/fhir/dstu2/datatypes.html#primitive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Surprises</a:t>
            </a:r>
          </a:p>
        </p:txBody>
      </p:sp>
      <p:sp>
        <p:nvSpPr>
          <p:cNvPr id="232" name="Shape 2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Decimal: 1.01, 1.010</a:t>
            </a:r>
          </a:p>
          <a:p>
            <a:pPr/>
            <a:r>
              <a:t>Instant vs DateTime</a:t>
            </a:r>
          </a:p>
          <a:p>
            <a:pPr/>
            <a:r>
              <a:t>DateTime vs Date vs Time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635000" y="2286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Complex Types</a:t>
            </a: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8857" y="2209800"/>
            <a:ext cx="11286287" cy="1069580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394589" y="12915900"/>
            <a:ext cx="962482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http://hl7.org/fhir/dstu2/datatypes.html#complex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635000" y="274380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Code Systems</a:t>
            </a:r>
          </a:p>
        </p:txBody>
      </p:sp>
      <p:sp>
        <p:nvSpPr>
          <p:cNvPr id="241" name="Shape 241"/>
          <p:cNvSpPr/>
          <p:nvPr/>
        </p:nvSpPr>
        <p:spPr>
          <a:xfrm>
            <a:off x="158758" y="12673003"/>
            <a:ext cx="1034135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http://hl7.org/fhir/dstu2/datatypes.html#codesystem</a:t>
            </a:r>
          </a:p>
        </p:txBody>
      </p:sp>
      <p:pic>
        <p:nvPicPr>
          <p:cNvPr id="24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51880" y="3949475"/>
            <a:ext cx="24887760" cy="7055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7675308" y="6197599"/>
            <a:ext cx="928738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FHIR Deep Dive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Formats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JSON and/or XML</a:t>
            </a:r>
          </a:p>
          <a:p>
            <a:pPr/>
            <a:r>
              <a:t>Via Accept or Content-Type headers</a:t>
            </a:r>
          </a:p>
          <a:p>
            <a:pPr/>
            <a:r>
              <a:t>Via _format parameter</a:t>
            </a:r>
          </a:p>
        </p:txBody>
      </p:sp>
      <p:sp>
        <p:nvSpPr>
          <p:cNvPr id="248" name="Shape 248"/>
          <p:cNvSpPr/>
          <p:nvPr/>
        </p:nvSpPr>
        <p:spPr>
          <a:xfrm>
            <a:off x="180428" y="12867685"/>
            <a:ext cx="880916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http://hl7.org/fhir/dstu2/http.html#mime-type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9112023" y="6197599"/>
            <a:ext cx="641395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Patient, Condition, MedicationOrder…</a:t>
            </a:r>
          </a:p>
          <a:p>
            <a:pPr/>
            <a:r>
              <a:t>All resources have metadata</a:t>
            </a:r>
          </a:p>
          <a:p>
            <a:pPr/>
            <a:r>
              <a:t>All resources have narrative</a:t>
            </a:r>
          </a:p>
          <a:p>
            <a:pPr/>
            <a:r>
              <a:t>Structured data items</a:t>
            </a:r>
          </a:p>
          <a:p>
            <a:pPr/>
            <a:r>
              <a:t>[base]/[Resource] (case sensitive)</a:t>
            </a:r>
          </a:p>
          <a:p>
            <a:pPr lvl="1"/>
            <a:r>
              <a:t>[base]/Patient</a:t>
            </a:r>
          </a:p>
        </p:txBody>
      </p:sp>
      <p:sp>
        <p:nvSpPr>
          <p:cNvPr id="255" name="Shape 255"/>
          <p:cNvSpPr/>
          <p:nvPr/>
        </p:nvSpPr>
        <p:spPr>
          <a:xfrm>
            <a:off x="322057" y="12746009"/>
            <a:ext cx="7435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http://hl7.org/fhir/dstu2/resource.html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9012" y="0"/>
            <a:ext cx="15122261" cy="1289427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220815" y="12916355"/>
            <a:ext cx="797839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http://hl7.org/fhir/dstu2/resourcelist.html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Maturity Levels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Risk for change</a:t>
            </a:r>
          </a:p>
          <a:p>
            <a:pPr/>
            <a:r>
              <a:t>Lower number, highest risk</a:t>
            </a:r>
          </a:p>
          <a:p>
            <a:pPr/>
            <a:r>
              <a:t>0-5</a:t>
            </a:r>
          </a:p>
        </p:txBody>
      </p:sp>
      <p:sp>
        <p:nvSpPr>
          <p:cNvPr id="264" name="Shape 264"/>
          <p:cNvSpPr/>
          <p:nvPr/>
        </p:nvSpPr>
        <p:spPr>
          <a:xfrm>
            <a:off x="235566" y="12892020"/>
            <a:ext cx="92630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http://hl7.org/fhir/dstu2/resource.html#maturity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5805502" y="6197599"/>
            <a:ext cx="13026995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Terminology Bindings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xfrm>
            <a:off x="635000" y="323051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Terminology Bindings</a:t>
            </a:r>
          </a:p>
        </p:txBody>
      </p:sp>
      <p:sp>
        <p:nvSpPr>
          <p:cNvPr id="272" name="Shape 272"/>
          <p:cNvSpPr/>
          <p:nvPr/>
        </p:nvSpPr>
        <p:spPr>
          <a:xfrm>
            <a:off x="117813" y="12940692"/>
            <a:ext cx="76490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http://hl7.org/fhir/dstu2/patient.html#tx</a:t>
            </a:r>
          </a:p>
        </p:txBody>
      </p:sp>
      <p:pic>
        <p:nvPicPr>
          <p:cNvPr id="27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8900" y="3672771"/>
            <a:ext cx="21666200" cy="792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Type/Binding Strength</a:t>
            </a:r>
          </a:p>
        </p:txBody>
      </p:sp>
      <p:sp>
        <p:nvSpPr>
          <p:cNvPr id="276" name="Shape 276"/>
          <p:cNvSpPr/>
          <p:nvPr/>
        </p:nvSpPr>
        <p:spPr>
          <a:xfrm>
            <a:off x="208321" y="12843350"/>
            <a:ext cx="1024223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http://hl7.org/fhir/dstu2/terminologies.html#strength</a:t>
            </a:r>
          </a:p>
        </p:txBody>
      </p:sp>
      <p:pic>
        <p:nvPicPr>
          <p:cNvPr id="2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0260" y="4149135"/>
            <a:ext cx="23763480" cy="5417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228063" y="12843350"/>
            <a:ext cx="1195489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http://fhir.cerner.com/dstu2/condition/#terminology-bindings</a:t>
            </a:r>
          </a:p>
        </p:txBody>
      </p:sp>
      <p:pic>
        <p:nvPicPr>
          <p:cNvPr id="28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69067" y="243353"/>
            <a:ext cx="11845866" cy="12472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9591129" y="6197599"/>
            <a:ext cx="545574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Narrative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2543193" y="6197599"/>
            <a:ext cx="1955161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t>Getting</a:t>
            </a:r>
            <a:r>
              <a:t> Started: HL7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128886" y="12965027"/>
            <a:ext cx="947636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http://hl7.org/fhir/dstu2/narrative.html#Narrative</a:t>
            </a:r>
          </a:p>
        </p:txBody>
      </p:sp>
      <p:sp>
        <p:nvSpPr>
          <p:cNvPr id="290" name="Shape 290"/>
          <p:cNvSpPr/>
          <p:nvPr/>
        </p:nvSpPr>
        <p:spPr>
          <a:xfrm>
            <a:off x="546194" y="4140190"/>
            <a:ext cx="21972181" cy="543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“</a:t>
            </a:r>
            <a:r>
              <a:rPr i="1"/>
              <a:t>Any resource that is a domain resource (almost all types of resource) may include a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human-readable</a:t>
            </a:r>
            <a:r>
              <a:rPr i="1"/>
              <a:t> narrative that contains a summary of the resource, and may be used to represent the content of the resource to a human. If narrative is present, it SHALL reflect all content needed for a human to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understand the essential clinical and business information</a:t>
            </a:r>
            <a:r>
              <a:rPr i="1"/>
              <a:t> otherwise encoded within the resource. Resource definitions may define what content should be represented in the narrative to ensure clinical safety.</a:t>
            </a:r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t>…”text”: {</a:t>
            </a:r>
          </a:p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t>    "status": "generated",</a:t>
            </a:r>
          </a:p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t>    "div": "&lt;div&gt;&lt;table&gt;&lt;tbody&gt;&lt;tr&gt;&lt;td&gt;Name&lt;/td&gt;&lt;td&gt;Peter James              &lt;b&gt;Chalmers&lt;/b&gt; (&amp;quot;Jim&amp;quot;)&lt;/td&gt;&lt;/tr&gt;&lt;tr&gt;&lt;td&gt;Address&lt;/td&gt;&lt;td&gt;534 Erewhon, Pleasantville, Vic, 3999&lt;/td&gt;&lt;/tr&gt;&lt;tr&gt;&lt;td&gt;Contacts&lt;/td&gt;&lt;td&gt;Home: unknown. Work: (03) 5555 6473&lt;/td&gt;&lt;/tr&gt;&lt;tr&gt;&lt;td&gt;Id&lt;/td&gt;&lt;td&gt;MRN: 12345 (Acme Healthcare)&lt;/td&gt;&lt;/tr&gt;&lt;/tbody&gt;&lt;/table&gt;&lt;/div&gt;"</a:t>
            </a:r>
          </a:p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t>  }…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3544" y="4544223"/>
            <a:ext cx="14956912" cy="4627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10755659" y="6197599"/>
            <a:ext cx="312668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</a:t>
            </a:r>
          </a:p>
        </p:txBody>
      </p:sp>
      <p:sp>
        <p:nvSpPr>
          <p:cNvPr id="302" name="Shape 3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“By ID”</a:t>
            </a:r>
          </a:p>
          <a:p>
            <a:pPr/>
            <a:r>
              <a:t>[base]/[Resource]/[id]</a:t>
            </a:r>
          </a:p>
          <a:p>
            <a:pPr/>
            <a:r>
              <a:t>[base]/Patient/123ABC</a:t>
            </a:r>
          </a:p>
        </p:txBody>
      </p:sp>
      <p:sp>
        <p:nvSpPr>
          <p:cNvPr id="303" name="Shape 303"/>
          <p:cNvSpPr/>
          <p:nvPr/>
        </p:nvSpPr>
        <p:spPr>
          <a:xfrm>
            <a:off x="182930" y="12916355"/>
            <a:ext cx="761612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http://hl7.org/fhir/dstu2/http.html#read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 vs identifier</a:t>
            </a:r>
          </a:p>
        </p:txBody>
      </p:sp>
      <p:sp>
        <p:nvSpPr>
          <p:cNvPr id="306" name="Shape 3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id: logical identifier, must be unique within the FHIR server and resource</a:t>
            </a:r>
          </a:p>
          <a:p>
            <a:pPr/>
            <a:r>
              <a:t>identifier: business identifier or “alias”</a:t>
            </a:r>
          </a:p>
          <a:p>
            <a:pPr lvl="1"/>
            <a:r>
              <a:t>SSN</a:t>
            </a:r>
          </a:p>
          <a:p>
            <a:pPr lvl="1"/>
            <a:r>
              <a:t>MRN</a:t>
            </a:r>
          </a:p>
          <a:p>
            <a:pPr lvl="1"/>
            <a:r>
              <a:t>Military ID</a:t>
            </a:r>
          </a:p>
        </p:txBody>
      </p:sp>
      <p:sp>
        <p:nvSpPr>
          <p:cNvPr id="307" name="Shape 307"/>
          <p:cNvSpPr/>
          <p:nvPr/>
        </p:nvSpPr>
        <p:spPr>
          <a:xfrm>
            <a:off x="208034" y="12916355"/>
            <a:ext cx="805262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http://hl7.org/fhir/dstu2/resource.html#id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0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10207380" y="6197599"/>
            <a:ext cx="422324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Search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210989" y="12916355"/>
            <a:ext cx="8654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http://hl7.org/fhir/dstu2/patient.html#search</a:t>
            </a:r>
          </a:p>
        </p:txBody>
      </p:sp>
      <p:pic>
        <p:nvPicPr>
          <p:cNvPr id="31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7901" y="1376040"/>
            <a:ext cx="15328198" cy="10963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213002" y="12892020"/>
            <a:ext cx="95514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http://fhir.cerner.com/dstu2/patient/#parameters</a:t>
            </a:r>
          </a:p>
        </p:txBody>
      </p:sp>
      <p:pic>
        <p:nvPicPr>
          <p:cNvPr id="31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0690" y="1487904"/>
            <a:ext cx="14142620" cy="10740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296618" y="12746009"/>
            <a:ext cx="704805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http://hl7.org/fhir/dstu2/search.html</a:t>
            </a:r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800" y="1854200"/>
            <a:ext cx="23012400" cy="637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5978842" y="10056004"/>
            <a:ext cx="1242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GET [base]/AllergyIntolerance?patient=123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7424" y="0"/>
            <a:ext cx="1462355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7447101" y="12838483"/>
            <a:ext cx="67840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http://hl7.org/fhir/dstu2/index.html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4042250" y="572988"/>
            <a:ext cx="19287750" cy="2874189"/>
            <a:chOff x="-25400" y="0"/>
            <a:chExt cx="19287749" cy="2874188"/>
          </a:xfrm>
        </p:grpSpPr>
        <p:pic>
          <p:nvPicPr>
            <p:cNvPr id="131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5400" y="1725632"/>
              <a:ext cx="14673900" cy="1148557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32" name="Shape 132"/>
            <p:cNvSpPr/>
            <p:nvPr/>
          </p:nvSpPr>
          <p:spPr>
            <a:xfrm>
              <a:off x="14842650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5513210" y="620811"/>
              <a:ext cx="307848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Versioning</a:t>
              </a:r>
            </a:p>
          </p:txBody>
        </p:sp>
      </p:grpSp>
      <p:grpSp>
        <p:nvGrpSpPr>
          <p:cNvPr id="139" name="Group 139"/>
          <p:cNvGrpSpPr/>
          <p:nvPr/>
        </p:nvGrpSpPr>
        <p:grpSpPr>
          <a:xfrm>
            <a:off x="4067424" y="3838098"/>
            <a:ext cx="19033976" cy="3248503"/>
            <a:chOff x="-25400" y="-25400"/>
            <a:chExt cx="19033974" cy="3248501"/>
          </a:xfrm>
        </p:grpSpPr>
        <p:pic>
          <p:nvPicPr>
            <p:cNvPr id="135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5400" y="-25400"/>
              <a:ext cx="14623551" cy="1017390"/>
            </a:xfrm>
            <a:prstGeom prst="rect">
              <a:avLst/>
            </a:prstGeom>
            <a:effectLst/>
          </p:spPr>
        </p:pic>
        <p:sp>
          <p:nvSpPr>
            <p:cNvPr id="137" name="Shape 137"/>
            <p:cNvSpPr/>
            <p:nvPr/>
          </p:nvSpPr>
          <p:spPr>
            <a:xfrm flipH="1" rot="10800000">
              <a:off x="14588875" y="1027489"/>
              <a:ext cx="4419700" cy="2195613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4894310" y="1673701"/>
              <a:ext cx="380873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Introductions</a:t>
              </a:r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12681888" y="8338442"/>
            <a:ext cx="9708312" cy="2952313"/>
            <a:chOff x="-25399" y="0"/>
            <a:chExt cx="9708310" cy="2952311"/>
          </a:xfrm>
        </p:grpSpPr>
        <p:pic>
          <p:nvPicPr>
            <p:cNvPr id="140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5400" y="2394425"/>
              <a:ext cx="5312983" cy="557887"/>
            </a:xfrm>
            <a:prstGeom prst="rect">
              <a:avLst/>
            </a:prstGeom>
            <a:effectLst/>
          </p:spPr>
        </p:pic>
        <p:sp>
          <p:nvSpPr>
            <p:cNvPr id="142" name="Shape 142"/>
            <p:cNvSpPr/>
            <p:nvPr/>
          </p:nvSpPr>
          <p:spPr>
            <a:xfrm>
              <a:off x="5263211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6281116" y="602357"/>
              <a:ext cx="238379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Support</a:t>
              </a:r>
            </a:p>
          </p:txBody>
        </p:sp>
      </p:grpSp>
      <p:grpSp>
        <p:nvGrpSpPr>
          <p:cNvPr id="149" name="Group 149"/>
          <p:cNvGrpSpPr/>
          <p:nvPr/>
        </p:nvGrpSpPr>
        <p:grpSpPr>
          <a:xfrm>
            <a:off x="8293100" y="9405242"/>
            <a:ext cx="6471705" cy="2920576"/>
            <a:chOff x="0" y="0"/>
            <a:chExt cx="6471704" cy="2920574"/>
          </a:xfrm>
        </p:grpSpPr>
        <p:pic>
          <p:nvPicPr>
            <p:cNvPr id="145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59816" y="2491771"/>
              <a:ext cx="2111889" cy="428804"/>
            </a:xfrm>
            <a:prstGeom prst="rect">
              <a:avLst/>
            </a:prstGeom>
            <a:effectLst/>
          </p:spPr>
        </p:pic>
        <p:sp>
          <p:nvSpPr>
            <p:cNvPr id="147" name="Shape 147"/>
            <p:cNvSpPr/>
            <p:nvPr/>
          </p:nvSpPr>
          <p:spPr>
            <a:xfrm flipH="1">
              <a:off x="0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Shape 148"/>
            <p:cNvSpPr/>
            <p:nvPr/>
          </p:nvSpPr>
          <p:spPr>
            <a:xfrm>
              <a:off x="370304" y="322957"/>
              <a:ext cx="367919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Cheatsheets</a:t>
              </a:r>
              <a:br/>
              <a:r>
                <a:t>&amp; Info</a:t>
              </a:r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12676332" y="10268842"/>
            <a:ext cx="7656468" cy="2750930"/>
            <a:chOff x="-25400" y="0"/>
            <a:chExt cx="7656466" cy="2750928"/>
          </a:xfrm>
        </p:grpSpPr>
        <p:pic>
          <p:nvPicPr>
            <p:cNvPr id="150" name="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25400" y="2322126"/>
              <a:ext cx="3326921" cy="428803"/>
            </a:xfrm>
            <a:prstGeom prst="rect">
              <a:avLst/>
            </a:prstGeom>
            <a:effectLst/>
          </p:spPr>
        </p:pic>
        <p:sp>
          <p:nvSpPr>
            <p:cNvPr id="152" name="Shape 152"/>
            <p:cNvSpPr/>
            <p:nvPr/>
          </p:nvSpPr>
          <p:spPr>
            <a:xfrm>
              <a:off x="3211367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146722" y="653157"/>
              <a:ext cx="254889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Updates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9"/>
      <p:bldP build="whole" bldLvl="1" animBg="1" rev="0" advAuto="0" spid="144" grpId="6"/>
      <p:bldP build="whole" bldLvl="1" animBg="1" rev="0" advAuto="0" spid="144" grpId="7"/>
      <p:bldP build="whole" bldLvl="1" animBg="1" rev="0" advAuto="0" spid="139" grpId="4"/>
      <p:bldP build="whole" bldLvl="1" animBg="1" rev="0" advAuto="0" spid="139" grpId="5"/>
      <p:bldP build="whole" bldLvl="1" animBg="1" rev="0" advAuto="0" spid="154" grpId="10"/>
      <p:bldP build="whole" bldLvl="1" animBg="1" rev="0" advAuto="0" spid="154" grpId="11"/>
      <p:bldP build="whole" bldLvl="1" animBg="1" rev="0" advAuto="0" spid="134" grpId="2"/>
      <p:bldP build="whole" bldLvl="1" animBg="1" rev="0" advAuto="0" spid="134" grpId="3"/>
      <p:bldP build="whole" bldLvl="1" animBg="1" rev="0" advAuto="0" spid="130" grpId="1"/>
      <p:bldP build="whole" bldLvl="1" animBg="1" rev="0" advAuto="0" spid="149" grpId="8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10208583" y="6197599"/>
            <a:ext cx="422083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Paging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126693" y="12940692"/>
            <a:ext cx="81179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http://hl7.org/fhir/dstu2/http.html#paging</a:t>
            </a:r>
          </a:p>
        </p:txBody>
      </p:sp>
      <p:sp>
        <p:nvSpPr>
          <p:cNvPr id="328" name="Shape 328"/>
          <p:cNvSpPr/>
          <p:nvPr/>
        </p:nvSpPr>
        <p:spPr>
          <a:xfrm>
            <a:off x="1578030" y="4521195"/>
            <a:ext cx="14101153" cy="467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10576" indent="-610576" algn="l">
              <a:buSzPct val="75000"/>
              <a:buChar char="•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Self</a:t>
            </a:r>
            <a:r>
              <a:t>, First, Previous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, Next</a:t>
            </a:r>
            <a:r>
              <a:t>, Last</a:t>
            </a:r>
          </a:p>
          <a:p>
            <a:pPr marL="610576" indent="-610576" algn="l">
              <a:buSzPct val="75000"/>
              <a:buChar char="•"/>
            </a:pPr>
            <a:r>
              <a:t>Must use link as provided</a:t>
            </a:r>
          </a:p>
          <a:p>
            <a:pPr lvl="1" marL="1245576" indent="-610576" algn="l">
              <a:buSzPct val="75000"/>
              <a:buChar char="•"/>
            </a:pPr>
            <a:r>
              <a:t>Changing this has undefined consequences</a:t>
            </a:r>
          </a:p>
          <a:p>
            <a:pPr marL="610576" indent="-610576" algn="l">
              <a:buSzPct val="75000"/>
              <a:buChar char="•"/>
            </a:pPr>
            <a:r>
              <a:t>_count parameter</a:t>
            </a:r>
          </a:p>
          <a:p>
            <a:pPr lvl="1" marL="1245576" indent="-610576" algn="l">
              <a:buSzPct val="75000"/>
              <a:buChar char="•"/>
            </a:pPr>
            <a:r>
              <a:t>Less but not more</a:t>
            </a:r>
          </a:p>
          <a:p>
            <a:pPr marL="610576" indent="-610576" algn="l">
              <a:buSzPct val="75000"/>
              <a:buChar char="•"/>
            </a:pPr>
            <a:r>
              <a:t>For interoperability - handle paging</a:t>
            </a:r>
          </a:p>
        </p:txBody>
      </p:sp>
      <p:sp>
        <p:nvSpPr>
          <p:cNvPr id="329" name="Shape 329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Paging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8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2616200"/>
            <a:ext cx="19837400" cy="848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781772" y="4865544"/>
            <a:ext cx="3219109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568077" y="9080879"/>
            <a:ext cx="3219109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1"/>
      <p:bldP build="whole" bldLvl="1" animBg="1" rev="0" advAuto="0" spid="334" grpId="2"/>
      <p:bldP build="whole" bldLvl="1" animBg="1" rev="0" advAuto="0" spid="335" grpId="3"/>
      <p:bldP build="whole" bldLvl="1" animBg="1" rev="0" advAuto="0" spid="335" grpId="4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10390240" y="6197599"/>
            <a:ext cx="385752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Writes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</a:t>
            </a:r>
          </a:p>
        </p:txBody>
      </p:sp>
      <p:sp>
        <p:nvSpPr>
          <p:cNvPr id="343" name="Shape 3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 [base]/[Resource]</a:t>
            </a:r>
          </a:p>
          <a:p>
            <a:pPr/>
            <a:r>
              <a:t>POST [base]/AllergyIntolerance</a:t>
            </a:r>
          </a:p>
          <a:p>
            <a:pPr/>
            <a:r>
              <a:t>Body (content-type) must match supported FHIR format</a:t>
            </a:r>
          </a:p>
        </p:txBody>
      </p:sp>
      <p:sp>
        <p:nvSpPr>
          <p:cNvPr id="344" name="Shape 344"/>
          <p:cNvSpPr/>
          <p:nvPr/>
        </p:nvSpPr>
        <p:spPr>
          <a:xfrm>
            <a:off x="253151" y="12843350"/>
            <a:ext cx="796239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http://hl7.org/fhir/dstu2/http.html#create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Update</a:t>
            </a:r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 [base]/[Resource]/[id]</a:t>
            </a:r>
          </a:p>
          <a:p>
            <a:pPr/>
            <a:r>
              <a:t>PUT [base]/AllergyIntolerance/123</a:t>
            </a:r>
          </a:p>
          <a:p>
            <a:pPr/>
            <a:r>
              <a:t>Body (content-type) must match supported FHIR format</a:t>
            </a:r>
          </a:p>
        </p:txBody>
      </p:sp>
      <p:sp>
        <p:nvSpPr>
          <p:cNvPr id="348" name="Shape 348"/>
          <p:cNvSpPr/>
          <p:nvPr/>
        </p:nvSpPr>
        <p:spPr>
          <a:xfrm>
            <a:off x="272483" y="12916355"/>
            <a:ext cx="811841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http://hl7.org/fhir/dstu2/http.html#update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Conditional Update</a:t>
            </a:r>
          </a:p>
        </p:txBody>
      </p:sp>
      <p:sp>
        <p:nvSpPr>
          <p:cNvPr id="351" name="Shape 3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Optimistic Locking via “If-Match”</a:t>
            </a:r>
          </a:p>
          <a:p>
            <a:pPr/>
            <a:r>
              <a:t>Example: Version in database: 2a</a:t>
            </a:r>
          </a:p>
          <a:p>
            <a:pPr lvl="2"/>
            <a:r>
              <a:t>Version in “If-Match”: 1a - failure</a:t>
            </a:r>
          </a:p>
          <a:p>
            <a:pPr lvl="2"/>
            <a:r>
              <a:t>Version in “If-Match”: 2a - success</a:t>
            </a:r>
          </a:p>
        </p:txBody>
      </p:sp>
      <p:sp>
        <p:nvSpPr>
          <p:cNvPr id="352" name="Shape 352"/>
          <p:cNvSpPr/>
          <p:nvPr/>
        </p:nvSpPr>
        <p:spPr>
          <a:xfrm>
            <a:off x="255691" y="12843350"/>
            <a:ext cx="868737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http://hl7.org/fhir/dstu2/http.html#2.1.0.10.2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8975780" y="6197599"/>
            <a:ext cx="668644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Extensions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973" y="3489486"/>
            <a:ext cx="13474054" cy="6737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>
            <a:off x="177690" y="12848673"/>
            <a:ext cx="797795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http://hl7.org/fhir/dstu2/extensibility.html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Extension “Rules”</a:t>
            </a:r>
          </a:p>
        </p:txBody>
      </p:sp>
      <p:sp>
        <p:nvSpPr>
          <p:cNvPr id="361" name="Shape 3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They’re Expected</a:t>
            </a:r>
          </a:p>
          <a:p>
            <a:pPr/>
            <a:r>
              <a:t>They can nest</a:t>
            </a:r>
          </a:p>
          <a:p>
            <a:pPr/>
            <a:r>
              <a:t>Server/Client cannot reject because of extension</a:t>
            </a:r>
          </a:p>
          <a:p>
            <a:pPr lvl="1"/>
            <a:r>
              <a:t>Unless it’s a modifier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734" y="269843"/>
            <a:ext cx="22808532" cy="1317631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16484041" y="12822665"/>
            <a:ext cx="781793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http://wiki.hl7.org/index.php?title=FHIR</a:t>
            </a:r>
          </a:p>
        </p:txBody>
      </p:sp>
      <p:grpSp>
        <p:nvGrpSpPr>
          <p:cNvPr id="160" name="Group 160"/>
          <p:cNvGrpSpPr/>
          <p:nvPr/>
        </p:nvGrpSpPr>
        <p:grpSpPr>
          <a:xfrm>
            <a:off x="6858000" y="8915400"/>
            <a:ext cx="5510213" cy="1270000"/>
            <a:chOff x="-254000" y="0"/>
            <a:chExt cx="5510212" cy="1270000"/>
          </a:xfrm>
        </p:grpSpPr>
        <p:sp>
          <p:nvSpPr>
            <p:cNvPr id="158" name="Shape 158"/>
            <p:cNvSpPr/>
            <p:nvPr/>
          </p:nvSpPr>
          <p:spPr>
            <a:xfrm>
              <a:off x="-254000" y="0"/>
              <a:ext cx="5510213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5" y="0"/>
                  </a:moveTo>
                  <a:cubicBezTo>
                    <a:pt x="1107" y="0"/>
                    <a:pt x="996" y="484"/>
                    <a:pt x="996" y="1080"/>
                  </a:cubicBezTo>
                  <a:lnTo>
                    <a:pt x="996" y="8640"/>
                  </a:lnTo>
                  <a:lnTo>
                    <a:pt x="0" y="10800"/>
                  </a:lnTo>
                  <a:lnTo>
                    <a:pt x="996" y="12960"/>
                  </a:lnTo>
                  <a:lnTo>
                    <a:pt x="996" y="20520"/>
                  </a:lnTo>
                  <a:cubicBezTo>
                    <a:pt x="996" y="21116"/>
                    <a:pt x="1107" y="21600"/>
                    <a:pt x="1245" y="21600"/>
                  </a:cubicBezTo>
                  <a:lnTo>
                    <a:pt x="21351" y="21600"/>
                  </a:lnTo>
                  <a:cubicBezTo>
                    <a:pt x="21489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489" y="0"/>
                    <a:pt x="21351" y="0"/>
                  </a:cubicBezTo>
                  <a:lnTo>
                    <a:pt x="1245" y="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285591" y="203199"/>
              <a:ext cx="443103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Getting Started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  <p:bldP build="whole" bldLvl="1" animBg="1" rev="0" advAuto="0" spid="160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/>
          </p:nvPr>
        </p:nvSpPr>
        <p:spPr>
          <a:xfrm>
            <a:off x="635000" y="104033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Examples</a:t>
            </a:r>
          </a:p>
        </p:txBody>
      </p:sp>
      <p:pic>
        <p:nvPicPr>
          <p:cNvPr id="3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800" y="2032000"/>
            <a:ext cx="17678400" cy="9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xfrm>
            <a:off x="635000" y="250045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Modifier Example</a:t>
            </a:r>
          </a:p>
        </p:txBody>
      </p:sp>
      <p:pic>
        <p:nvPicPr>
          <p:cNvPr id="36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0" y="2293224"/>
            <a:ext cx="17526000" cy="1054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320535" y="12965027"/>
            <a:ext cx="10991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http://hl7.org/fhir/dstu2/extension-patient-birthtime.html</a:t>
            </a:r>
          </a:p>
        </p:txBody>
      </p:sp>
      <p:pic>
        <p:nvPicPr>
          <p:cNvPr id="37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1593" y="594609"/>
            <a:ext cx="15440814" cy="12526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8291859" y="6197599"/>
            <a:ext cx="805428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Conformance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Conformance Resource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Weird: located at </a:t>
            </a:r>
            <a:r>
              <a:rPr strike="sngStrike"/>
              <a:t>[base]/Conformance</a:t>
            </a:r>
            <a:r>
              <a:t> [base]/metadata</a:t>
            </a:r>
          </a:p>
          <a:p>
            <a:pPr/>
            <a:r>
              <a:t>Describes the Server</a:t>
            </a:r>
          </a:p>
          <a:p>
            <a:pPr/>
            <a:r>
              <a:t>Step towards auto-config</a:t>
            </a:r>
          </a:p>
        </p:txBody>
      </p:sp>
      <p:sp>
        <p:nvSpPr>
          <p:cNvPr id="381" name="Shape 381"/>
          <p:cNvSpPr/>
          <p:nvPr/>
        </p:nvSpPr>
        <p:spPr>
          <a:xfrm>
            <a:off x="242586" y="12867685"/>
            <a:ext cx="8324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http://hl7.org/fhir/dstu2/conformance.html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0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What?</a:t>
            </a:r>
          </a:p>
        </p:txBody>
      </p:sp>
      <p:sp>
        <p:nvSpPr>
          <p:cNvPr id="386" name="Shape 38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operations?</a:t>
            </a:r>
          </a:p>
          <a:p>
            <a:pPr/>
            <a:r>
              <a:t>Which parameters?</a:t>
            </a:r>
          </a:p>
          <a:p>
            <a:pPr/>
            <a:r>
              <a:t>Which formats?</a:t>
            </a:r>
          </a:p>
          <a:p>
            <a:pPr/>
            <a:r>
              <a:t>Profiles…</a:t>
            </a:r>
          </a:p>
        </p:txBody>
      </p:sp>
      <p:pic>
        <p:nvPicPr>
          <p:cNvPr id="3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1411" y="5187683"/>
            <a:ext cx="2782593" cy="2782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4944" y="8714633"/>
            <a:ext cx="2453982" cy="2453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06507" y="4266591"/>
            <a:ext cx="19812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11831" y="5897177"/>
            <a:ext cx="3890146" cy="3890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5707" y="9236322"/>
            <a:ext cx="1981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hape 396"/>
          <p:cNvSpPr/>
          <p:nvPr/>
        </p:nvSpPr>
        <p:spPr>
          <a:xfrm>
            <a:off x="10002564" y="6197599"/>
            <a:ext cx="463287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Profiles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</p:txBody>
      </p:sp>
      <p:sp>
        <p:nvSpPr>
          <p:cNvPr id="399" name="Shape 399"/>
          <p:cNvSpPr/>
          <p:nvPr/>
        </p:nvSpPr>
        <p:spPr>
          <a:xfrm>
            <a:off x="124821" y="12867685"/>
            <a:ext cx="72943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http://hl7.org/fhir/dstu2/profiling.html</a:t>
            </a:r>
          </a:p>
        </p:txBody>
      </p:sp>
      <p:pic>
        <p:nvPicPr>
          <p:cNvPr id="40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7874" y="4602836"/>
            <a:ext cx="20708252" cy="647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Rules</a:t>
            </a:r>
          </a:p>
        </p:txBody>
      </p:sp>
      <p:sp>
        <p:nvSpPr>
          <p:cNvPr id="405" name="Shape 4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Detailed contract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Parameters, operations, api calls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Fields, cardinality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Terminology binding, extensions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Must be compatible with core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Can’t change required binding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Cardinality can restrict more (1..* to 1..1 but not 0..*)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Can’t rename fields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5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xfrm>
            <a:off x="635000" y="152704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DAF Condition</a:t>
            </a:r>
          </a:p>
        </p:txBody>
      </p:sp>
      <p:sp>
        <p:nvSpPr>
          <p:cNvPr id="410" name="Shape 410"/>
          <p:cNvSpPr/>
          <p:nvPr/>
        </p:nvSpPr>
        <p:spPr>
          <a:xfrm>
            <a:off x="270919" y="12871298"/>
            <a:ext cx="908164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http://hl7.org/fhir/dstu2/daf/daf-condition.html</a:t>
            </a:r>
          </a:p>
        </p:txBody>
      </p:sp>
      <p:pic>
        <p:nvPicPr>
          <p:cNvPr id="411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18842"/>
          <a:stretch>
            <a:fillRect/>
          </a:stretch>
        </p:blipFill>
        <p:spPr>
          <a:xfrm>
            <a:off x="4679156" y="2280321"/>
            <a:ext cx="15025811" cy="1047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7424" y="0"/>
            <a:ext cx="14623552" cy="1371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" name="Group 167"/>
          <p:cNvGrpSpPr/>
          <p:nvPr/>
        </p:nvGrpSpPr>
        <p:grpSpPr>
          <a:xfrm>
            <a:off x="139700" y="8287642"/>
            <a:ext cx="6471705" cy="2920576"/>
            <a:chOff x="0" y="0"/>
            <a:chExt cx="6471704" cy="2920574"/>
          </a:xfrm>
        </p:grpSpPr>
        <p:pic>
          <p:nvPicPr>
            <p:cNvPr id="16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59816" y="2491771"/>
              <a:ext cx="2111889" cy="428804"/>
            </a:xfrm>
            <a:prstGeom prst="rect">
              <a:avLst/>
            </a:prstGeom>
            <a:effectLst/>
          </p:spPr>
        </p:pic>
        <p:sp>
          <p:nvSpPr>
            <p:cNvPr id="165" name="Shape 165"/>
            <p:cNvSpPr/>
            <p:nvPr/>
          </p:nvSpPr>
          <p:spPr>
            <a:xfrm flipH="1">
              <a:off x="0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640814" y="703957"/>
              <a:ext cx="31381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Resources</a:t>
              </a:r>
            </a:p>
          </p:txBody>
        </p:sp>
      </p:grpSp>
      <p:grpSp>
        <p:nvGrpSpPr>
          <p:cNvPr id="174" name="Group 174"/>
          <p:cNvGrpSpPr/>
          <p:nvPr/>
        </p:nvGrpSpPr>
        <p:grpSpPr>
          <a:xfrm>
            <a:off x="4233292" y="8968382"/>
            <a:ext cx="7266651" cy="4126916"/>
            <a:chOff x="-25400" y="0"/>
            <a:chExt cx="7266649" cy="4126914"/>
          </a:xfrm>
        </p:grpSpPr>
        <p:pic>
          <p:nvPicPr>
            <p:cNvPr id="168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5400" y="2193802"/>
              <a:ext cx="2958150" cy="1933113"/>
            </a:xfrm>
            <a:prstGeom prst="rect">
              <a:avLst/>
            </a:prstGeom>
            <a:effectLst/>
          </p:spPr>
        </p:pic>
        <p:pic>
          <p:nvPicPr>
            <p:cNvPr id="170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15427" y="2488906"/>
              <a:ext cx="2958151" cy="569680"/>
            </a:xfrm>
            <a:prstGeom prst="rect">
              <a:avLst/>
            </a:prstGeom>
            <a:effectLst/>
          </p:spPr>
        </p:pic>
        <p:sp>
          <p:nvSpPr>
            <p:cNvPr id="172" name="Shape 172"/>
            <p:cNvSpPr/>
            <p:nvPr/>
          </p:nvSpPr>
          <p:spPr>
            <a:xfrm>
              <a:off x="2832563" y="0"/>
              <a:ext cx="4408687" cy="2309218"/>
            </a:xfrm>
            <a:prstGeom prst="wedgeEllipseCallout">
              <a:avLst>
                <a:gd name="adj1" fmla="val -49396"/>
                <a:gd name="adj2" fmla="val 68454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>
              <a:off x="4009575" y="554831"/>
              <a:ext cx="205486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Spec</a:t>
              </a:r>
              <a:br/>
              <a:r>
                <a:t>Details</a:t>
              </a:r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7567724" y="9306619"/>
            <a:ext cx="11056826" cy="3810209"/>
            <a:chOff x="-25399" y="0"/>
            <a:chExt cx="11056825" cy="3810208"/>
          </a:xfrm>
        </p:grpSpPr>
        <p:pic>
          <p:nvPicPr>
            <p:cNvPr id="175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5400" y="3240530"/>
              <a:ext cx="4912786" cy="569679"/>
            </a:xfrm>
            <a:prstGeom prst="rect">
              <a:avLst/>
            </a:prstGeom>
            <a:effectLst/>
          </p:spPr>
        </p:pic>
        <p:sp>
          <p:nvSpPr>
            <p:cNvPr id="177" name="Shape 177"/>
            <p:cNvSpPr/>
            <p:nvPr/>
          </p:nvSpPr>
          <p:spPr>
            <a:xfrm>
              <a:off x="4687775" y="0"/>
              <a:ext cx="6343651" cy="3113981"/>
            </a:xfrm>
            <a:prstGeom prst="wedgeEllipseCallout">
              <a:avLst>
                <a:gd name="adj1" fmla="val -49386"/>
                <a:gd name="adj2" fmla="val 7000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>
              <a:off x="6343220" y="645720"/>
              <a:ext cx="303276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Reference</a:t>
              </a:r>
              <a:br/>
              <a:r>
                <a:t>Libraries</a:t>
              </a:r>
            </a:p>
          </p:txBody>
        </p:sp>
      </p:grpSp>
      <p:sp>
        <p:nvSpPr>
          <p:cNvPr id="180" name="Shape 180"/>
          <p:cNvSpPr/>
          <p:nvPr/>
        </p:nvSpPr>
        <p:spPr>
          <a:xfrm>
            <a:off x="16336644" y="5537199"/>
            <a:ext cx="8016618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Note: HAPI is the recommended Java Reference implementation</a:t>
            </a:r>
          </a:p>
          <a:p>
            <a:pPr/>
            <a:r>
              <a:rPr u="sng">
                <a:hlinkClick r:id="rId8" invalidUrl="" action="" tgtFrame="" tooltip="" history="1" highlightClick="0" endSnd="0"/>
              </a:rPr>
              <a:t>http://hapifhir.io/index.html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  <p:bldP build="whole" bldLvl="1" animBg="1" rev="0" advAuto="0" spid="167" grpId="2"/>
      <p:bldP build="whole" bldLvl="1" animBg="1" rev="0" advAuto="0" spid="179" grpId="5"/>
      <p:bldP build="whole" bldLvl="1" animBg="1" rev="0" advAuto="0" spid="179" grpId="6"/>
      <p:bldP build="whole" bldLvl="1" animBg="1" rev="0" advAuto="0" spid="174" grpId="4"/>
      <p:bldP build="whole" bldLvl="1" animBg="1" rev="0" advAuto="0" spid="174" grpId="3"/>
      <p:bldP build="whole" bldLvl="1" animBg="1" rev="0" advAuto="0" spid="180" grpId="7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Argonaut IG</a:t>
            </a:r>
          </a:p>
        </p:txBody>
      </p:sp>
      <p:sp>
        <p:nvSpPr>
          <p:cNvPr id="416" name="Shape 4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http://argonautwiki.hl7.org/index.php?title=Main_Page</a:t>
            </a:r>
          </a:p>
          <a:p>
            <a:pPr lvl="1"/>
            <a:r>
              <a:t>Linked from FHIR “Implementation Guide” page</a:t>
            </a:r>
          </a:p>
          <a:p>
            <a:pPr/>
            <a:r>
              <a:t>Standard Profiles for defined use cases</a:t>
            </a:r>
          </a:p>
          <a:p>
            <a:pPr/>
            <a:r>
              <a:t>Address issues from the JASON Task Force reports</a:t>
            </a:r>
          </a:p>
        </p:txBody>
      </p:sp>
      <p:sp>
        <p:nvSpPr>
          <p:cNvPr id="417" name="Shape 417"/>
          <p:cNvSpPr/>
          <p:nvPr/>
        </p:nvSpPr>
        <p:spPr>
          <a:xfrm>
            <a:off x="320630" y="12867685"/>
            <a:ext cx="66106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http://hl7.org/fhir/dstu2/iglist.html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8873824" y="6197599"/>
            <a:ext cx="689035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739" y="-41479"/>
            <a:ext cx="24531478" cy="1379895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721225" y="6197599"/>
            <a:ext cx="2119555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t>Getting</a:t>
            </a:r>
            <a:r>
              <a:t> Started: Cerner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635000" y="11315700"/>
            <a:ext cx="23114000" cy="2006600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code.cerner.com</a:t>
            </a:r>
          </a:p>
        </p:txBody>
      </p:sp>
      <p:pic>
        <p:nvPicPr>
          <p:cNvPr id="18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3717" y="611823"/>
            <a:ext cx="19676566" cy="1094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13000" y="7645400"/>
            <a:ext cx="6613327" cy="205740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0286" y="0"/>
            <a:ext cx="19763428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" name="Group 193"/>
          <p:cNvGrpSpPr/>
          <p:nvPr/>
        </p:nvGrpSpPr>
        <p:grpSpPr>
          <a:xfrm>
            <a:off x="6680199" y="914400"/>
            <a:ext cx="8690671" cy="3922019"/>
            <a:chOff x="-25400" y="-25400"/>
            <a:chExt cx="8690669" cy="3922018"/>
          </a:xfrm>
        </p:grpSpPr>
        <p:pic>
          <p:nvPicPr>
            <p:cNvPr id="19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5400" y="-25400"/>
              <a:ext cx="6366372" cy="1816894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91" name="Shape 191"/>
            <p:cNvSpPr/>
            <p:nvPr/>
          </p:nvSpPr>
          <p:spPr>
            <a:xfrm flipH="1" rot="10800000">
              <a:off x="4864100" y="1955800"/>
              <a:ext cx="3801170" cy="1940818"/>
            </a:xfrm>
            <a:prstGeom prst="wedgeEllipseCallout">
              <a:avLst>
                <a:gd name="adj1" fmla="val -49385"/>
                <a:gd name="adj2" fmla="val 69284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5507751" y="2307332"/>
              <a:ext cx="251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Versions</a:t>
              </a:r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1803400" y="9157394"/>
            <a:ext cx="7928670" cy="3121225"/>
            <a:chOff x="-25399" y="-25400"/>
            <a:chExt cx="7928669" cy="3121223"/>
          </a:xfrm>
        </p:grpSpPr>
        <p:pic>
          <p:nvPicPr>
            <p:cNvPr id="194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5400" y="-25400"/>
              <a:ext cx="4256783" cy="1955900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95" name="Shape 195"/>
            <p:cNvSpPr/>
            <p:nvPr/>
          </p:nvSpPr>
          <p:spPr>
            <a:xfrm flipH="1" rot="10800000">
              <a:off x="4102100" y="1155005"/>
              <a:ext cx="3801170" cy="1940819"/>
            </a:xfrm>
            <a:prstGeom prst="wedgeEllipseCallout">
              <a:avLst>
                <a:gd name="adj1" fmla="val -49385"/>
                <a:gd name="adj2" fmla="val 69284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" name="Shape 196"/>
            <p:cNvSpPr/>
            <p:nvPr/>
          </p:nvSpPr>
          <p:spPr>
            <a:xfrm>
              <a:off x="4675266" y="1506537"/>
              <a:ext cx="26549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Sandbox</a:t>
              </a: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13969999" y="3899991"/>
            <a:ext cx="9744275" cy="9708357"/>
            <a:chOff x="-25400" y="-25400"/>
            <a:chExt cx="9744273" cy="9708356"/>
          </a:xfrm>
        </p:grpSpPr>
        <p:pic>
          <p:nvPicPr>
            <p:cNvPr id="198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5400" y="-25400"/>
              <a:ext cx="4757738" cy="9708357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99" name="Shape 199"/>
            <p:cNvSpPr/>
            <p:nvPr/>
          </p:nvSpPr>
          <p:spPr>
            <a:xfrm>
              <a:off x="4584700" y="494704"/>
              <a:ext cx="5134174" cy="2590305"/>
            </a:xfrm>
            <a:prstGeom prst="wedgeEllipseCallout">
              <a:avLst>
                <a:gd name="adj1" fmla="val -49385"/>
                <a:gd name="adj2" fmla="val 69516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0" name="Shape 200"/>
            <p:cNvSpPr/>
            <p:nvPr/>
          </p:nvSpPr>
          <p:spPr>
            <a:xfrm>
              <a:off x="5582800" y="1307008"/>
              <a:ext cx="31381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Resources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  <p:bldP build="whole" bldLvl="1" animBg="1" rev="0" advAuto="0" spid="193" grpId="2"/>
      <p:bldP build="whole" bldLvl="1" animBg="1" rev="0" advAuto="0" spid="197" grpId="4"/>
      <p:bldP build="whole" bldLvl="1" animBg="1" rev="0" advAuto="0" spid="201" grpId="5"/>
      <p:bldP build="whole" bldLvl="1" animBg="1" rev="0" advAuto="0" spid="201" grpId="6"/>
      <p:bldP build="whole" bldLvl="1" animBg="1" rev="0" advAuto="0" spid="197" grpId="3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